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59" r:id="rId4"/>
    <p:sldId id="262" r:id="rId5"/>
    <p:sldId id="260" r:id="rId6"/>
    <p:sldId id="266" r:id="rId7"/>
    <p:sldId id="257" r:id="rId8"/>
    <p:sldId id="261"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8B41"/>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5033" autoAdjust="0"/>
  </p:normalViewPr>
  <p:slideViewPr>
    <p:cSldViewPr snapToGrid="0">
      <p:cViewPr varScale="1">
        <p:scale>
          <a:sx n="78" d="100"/>
          <a:sy n="78" d="100"/>
        </p:scale>
        <p:origin x="10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8A4C2-38B4-42AE-8420-7656B1FF5891}" type="datetimeFigureOut">
              <a:rPr lang="en-IN" smtClean="0"/>
              <a:t>02-12-2024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190F8-4CE7-454C-82D1-6774F596128F}" type="slidenum">
              <a:rPr lang="en-IN" smtClean="0"/>
              <a:t>‹#›</a:t>
            </a:fld>
            <a:endParaRPr lang="en-IN"/>
          </a:p>
        </p:txBody>
      </p:sp>
    </p:spTree>
    <p:extLst>
      <p:ext uri="{BB962C8B-B14F-4D97-AF65-F5344CB8AC3E}">
        <p14:creationId xmlns:p14="http://schemas.microsoft.com/office/powerpoint/2010/main" val="335167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C190F8-4CE7-454C-82D1-6774F596128F}" type="slidenum">
              <a:rPr lang="en-IN" smtClean="0"/>
              <a:t>3</a:t>
            </a:fld>
            <a:endParaRPr lang="en-IN"/>
          </a:p>
        </p:txBody>
      </p:sp>
    </p:spTree>
    <p:extLst>
      <p:ext uri="{BB962C8B-B14F-4D97-AF65-F5344CB8AC3E}">
        <p14:creationId xmlns:p14="http://schemas.microsoft.com/office/powerpoint/2010/main" val="301064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89EA-A5E3-4CE3-60E6-ED8C1B46AF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635471-CCBE-6F5C-E5C5-D50FF2550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D5EC3D-BC75-14F7-F9FC-4DD9A50150FE}"/>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5" name="Footer Placeholder 4">
            <a:extLst>
              <a:ext uri="{FF2B5EF4-FFF2-40B4-BE49-F238E27FC236}">
                <a16:creationId xmlns:a16="http://schemas.microsoft.com/office/drawing/2014/main" id="{435E3467-017C-BCAA-B21C-AAE5E7E310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02A690-4B23-4015-D34A-FED010FBCC29}"/>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3135817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20CF-7716-EB50-B434-0996F25B7E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26553B-E353-97F9-8F4E-F700BE5010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FC8936-E058-219A-BA87-0180BD5A005F}"/>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5" name="Footer Placeholder 4">
            <a:extLst>
              <a:ext uri="{FF2B5EF4-FFF2-40B4-BE49-F238E27FC236}">
                <a16:creationId xmlns:a16="http://schemas.microsoft.com/office/drawing/2014/main" id="{59D7B574-2E91-7782-1666-4C3308541C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79BBD4-4E77-3EBB-E0C3-091C4F336A20}"/>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39762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E2BA78-CC34-7E98-58F8-BD8040F22B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38339A-D383-ACD7-E6D8-D391A0F60B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E8621A-9216-87D0-2DB9-582755E2ACC8}"/>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5" name="Footer Placeholder 4">
            <a:extLst>
              <a:ext uri="{FF2B5EF4-FFF2-40B4-BE49-F238E27FC236}">
                <a16:creationId xmlns:a16="http://schemas.microsoft.com/office/drawing/2014/main" id="{00B3431D-26AF-03E1-531C-A61CF238D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2FDCA2-A9EF-F10A-E9DF-B5BD28946067}"/>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250169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4AFE-8417-5F10-A6DB-785840BA06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CEC9D1-5C30-7021-8225-BD2410D18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28F52F-A2CC-9279-9D7F-02018D69D496}"/>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5" name="Footer Placeholder 4">
            <a:extLst>
              <a:ext uri="{FF2B5EF4-FFF2-40B4-BE49-F238E27FC236}">
                <a16:creationId xmlns:a16="http://schemas.microsoft.com/office/drawing/2014/main" id="{8FE42A4F-A4E0-9500-38F2-365A7FD811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508986-E0B9-FFC7-28E9-34C51783716C}"/>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1619283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461-9C7A-CA40-4189-ABA5D0A03A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13560E-EB77-6E2F-6810-BC8433190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A463B2-5297-F856-D35C-7E36B2F888F8}"/>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5" name="Footer Placeholder 4">
            <a:extLst>
              <a:ext uri="{FF2B5EF4-FFF2-40B4-BE49-F238E27FC236}">
                <a16:creationId xmlns:a16="http://schemas.microsoft.com/office/drawing/2014/main" id="{9C2B4B7E-8A40-D473-3D2A-642DD6DCB4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E9BC82-8DEE-F552-F827-5FCEBAB7C19F}"/>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30548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C5FA-1588-1F23-6792-3C98B5FCE4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BABBFF-2CB7-C682-4B8C-1E02216B5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53BE0E-2D41-4813-6F0A-A7BBAC55B4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5654CC-059E-65C5-AC5B-6C2C790ABC6F}"/>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6" name="Footer Placeholder 5">
            <a:extLst>
              <a:ext uri="{FF2B5EF4-FFF2-40B4-BE49-F238E27FC236}">
                <a16:creationId xmlns:a16="http://schemas.microsoft.com/office/drawing/2014/main" id="{4E9DD304-B9B2-4415-B8A6-01F9B8DB86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B543E1-D812-466E-5851-E709138A02F4}"/>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403997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5302-8221-8389-5DA3-811BD1CA88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862DF4-74C3-4C55-63A3-81CF476A51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1A7ACC-671C-E8CF-1D57-BC11303B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C288A6-8F5F-830A-7D21-C071B376BD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5D541-B303-B179-AC8E-19AF3E49E1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EF532B-DFEB-1B13-6E9B-F5FC655F5E1F}"/>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8" name="Footer Placeholder 7">
            <a:extLst>
              <a:ext uri="{FF2B5EF4-FFF2-40B4-BE49-F238E27FC236}">
                <a16:creationId xmlns:a16="http://schemas.microsoft.com/office/drawing/2014/main" id="{B2DA2A46-E200-3386-63BD-C7F98F539F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D33A0B-E324-5C82-A356-AE643A63B367}"/>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284639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D05E-B678-95CE-877F-E93685A5A3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035239-9C50-372A-BB07-7B54A1CDFE12}"/>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4" name="Footer Placeholder 3">
            <a:extLst>
              <a:ext uri="{FF2B5EF4-FFF2-40B4-BE49-F238E27FC236}">
                <a16:creationId xmlns:a16="http://schemas.microsoft.com/office/drawing/2014/main" id="{AFF86577-1BBB-E643-7629-74D6C3070F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86CB55-2469-D619-2B88-323324EE6C59}"/>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369535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E09C2-9A6A-83A7-AC43-A7C5ACA65BA0}"/>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3" name="Footer Placeholder 2">
            <a:extLst>
              <a:ext uri="{FF2B5EF4-FFF2-40B4-BE49-F238E27FC236}">
                <a16:creationId xmlns:a16="http://schemas.microsoft.com/office/drawing/2014/main" id="{222E21B2-0F4F-6E96-E210-FDBF8AD5D1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3D5C85-DEAB-F940-7D84-701AF3E581EC}"/>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351002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3E84-B89B-8430-A553-2E2FE6F01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F4164D-7445-CCEA-FA62-1EAF542EA5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9D3B90-4D46-A0A7-3108-6B4900ABC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7A179-C027-006F-B34F-A803B0DDF28B}"/>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6" name="Footer Placeholder 5">
            <a:extLst>
              <a:ext uri="{FF2B5EF4-FFF2-40B4-BE49-F238E27FC236}">
                <a16:creationId xmlns:a16="http://schemas.microsoft.com/office/drawing/2014/main" id="{5DF7A829-A33A-7361-6198-FBC2E142EB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817211-64CE-1E8D-3120-47D6F0D250D5}"/>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332777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BC55-4FBF-B432-53BD-8A78EFDEA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E52394-E50F-2560-C341-AD3E7F4DE4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4E319B9-78A9-0823-FCD2-DF3989B37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FB080-3D27-6D4C-5751-3DE5368D1B05}"/>
              </a:ext>
            </a:extLst>
          </p:cNvPr>
          <p:cNvSpPr>
            <a:spLocks noGrp="1"/>
          </p:cNvSpPr>
          <p:nvPr>
            <p:ph type="dt" sz="half" idx="10"/>
          </p:nvPr>
        </p:nvSpPr>
        <p:spPr/>
        <p:txBody>
          <a:bodyPr/>
          <a:lstStyle/>
          <a:p>
            <a:fld id="{BDE31FF0-E9CA-4F20-8ACC-627CA02B1418}" type="datetimeFigureOut">
              <a:rPr lang="en-IN" smtClean="0"/>
              <a:t>02-12-2024</a:t>
            </a:fld>
            <a:endParaRPr lang="en-IN"/>
          </a:p>
        </p:txBody>
      </p:sp>
      <p:sp>
        <p:nvSpPr>
          <p:cNvPr id="6" name="Footer Placeholder 5">
            <a:extLst>
              <a:ext uri="{FF2B5EF4-FFF2-40B4-BE49-F238E27FC236}">
                <a16:creationId xmlns:a16="http://schemas.microsoft.com/office/drawing/2014/main" id="{82197E30-320A-3BE4-0BC6-8EE7B99E55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D988EE-4ABE-3104-2BBC-568004357011}"/>
              </a:ext>
            </a:extLst>
          </p:cNvPr>
          <p:cNvSpPr>
            <a:spLocks noGrp="1"/>
          </p:cNvSpPr>
          <p:nvPr>
            <p:ph type="sldNum" sz="quarter" idx="12"/>
          </p:nvPr>
        </p:nvSpPr>
        <p:spPr/>
        <p:txBody>
          <a:bodyPr/>
          <a:lstStyle/>
          <a:p>
            <a:fld id="{D1BD6ACC-B4BD-4D3E-B933-12E117A5AC9E}" type="slidenum">
              <a:rPr lang="en-IN" smtClean="0"/>
              <a:t>‹#›</a:t>
            </a:fld>
            <a:endParaRPr lang="en-IN"/>
          </a:p>
        </p:txBody>
      </p:sp>
    </p:spTree>
    <p:extLst>
      <p:ext uri="{BB962C8B-B14F-4D97-AF65-F5344CB8AC3E}">
        <p14:creationId xmlns:p14="http://schemas.microsoft.com/office/powerpoint/2010/main" val="138929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D7161-0748-CD00-B593-7198C6C9F9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E4924B-4901-2C99-147F-B85A09E4A4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71715A-F1C6-E316-BCC0-FC1B34C00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E31FF0-E9CA-4F20-8ACC-627CA02B1418}" type="datetimeFigureOut">
              <a:rPr lang="en-IN" smtClean="0"/>
              <a:t>02-12-2024</a:t>
            </a:fld>
            <a:endParaRPr lang="en-IN"/>
          </a:p>
        </p:txBody>
      </p:sp>
      <p:sp>
        <p:nvSpPr>
          <p:cNvPr id="5" name="Footer Placeholder 4">
            <a:extLst>
              <a:ext uri="{FF2B5EF4-FFF2-40B4-BE49-F238E27FC236}">
                <a16:creationId xmlns:a16="http://schemas.microsoft.com/office/drawing/2014/main" id="{9FA385C8-D584-6A5C-B1A8-05EEB5ACB2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D49618-3D7D-23EC-6831-98D397C484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D6ACC-B4BD-4D3E-B933-12E117A5AC9E}" type="slidenum">
              <a:rPr lang="en-IN" smtClean="0"/>
              <a:t>‹#›</a:t>
            </a:fld>
            <a:endParaRPr lang="en-IN"/>
          </a:p>
        </p:txBody>
      </p:sp>
    </p:spTree>
    <p:extLst>
      <p:ext uri="{BB962C8B-B14F-4D97-AF65-F5344CB8AC3E}">
        <p14:creationId xmlns:p14="http://schemas.microsoft.com/office/powerpoint/2010/main" val="153731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722B8-24FF-2337-B678-7783F39BED0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59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18873" y="226141"/>
            <a:ext cx="11969496" cy="6457387"/>
          </a:xfrm>
          <a:prstGeom prst="rect">
            <a:avLst/>
          </a:prstGeom>
          <a:ln>
            <a:noFill/>
          </a:ln>
          <a:effectLst>
            <a:softEdge rad="112500"/>
          </a:effectLst>
        </p:spPr>
      </p:pic>
      <p:sp>
        <p:nvSpPr>
          <p:cNvPr id="2" name="Title 1">
            <a:extLst>
              <a:ext uri="{FF2B5EF4-FFF2-40B4-BE49-F238E27FC236}">
                <a16:creationId xmlns:a16="http://schemas.microsoft.com/office/drawing/2014/main" id="{71724ACD-8877-3339-B7BF-CEA77F1F37C9}"/>
              </a:ext>
            </a:extLst>
          </p:cNvPr>
          <p:cNvSpPr>
            <a:spLocks noGrp="1"/>
          </p:cNvSpPr>
          <p:nvPr>
            <p:ph type="ctrTitle"/>
          </p:nvPr>
        </p:nvSpPr>
        <p:spPr>
          <a:xfrm>
            <a:off x="1897627" y="1485901"/>
            <a:ext cx="7885470" cy="1704974"/>
          </a:xfrm>
        </p:spPr>
        <p:txBody>
          <a:bodyPr>
            <a:normAutofit/>
          </a:bodyPr>
          <a:lstStyle/>
          <a:p>
            <a:r>
              <a:rPr lang="en-US" sz="6600" b="1" dirty="0">
                <a:solidFill>
                  <a:schemeClr val="tx1">
                    <a:lumMod val="95000"/>
                    <a:lumOff val="5000"/>
                  </a:schemeClr>
                </a:solidFill>
              </a:rPr>
              <a:t>CROP PREDICTION</a:t>
            </a:r>
            <a:endParaRPr lang="en-IN" sz="6600" b="1" dirty="0">
              <a:solidFill>
                <a:schemeClr val="tx1">
                  <a:lumMod val="95000"/>
                  <a:lumOff val="5000"/>
                </a:schemeClr>
              </a:solidFill>
            </a:endParaRPr>
          </a:p>
        </p:txBody>
      </p:sp>
      <p:sp>
        <p:nvSpPr>
          <p:cNvPr id="3" name="Subtitle 2">
            <a:extLst>
              <a:ext uri="{FF2B5EF4-FFF2-40B4-BE49-F238E27FC236}">
                <a16:creationId xmlns:a16="http://schemas.microsoft.com/office/drawing/2014/main" id="{688ECE4A-D2F0-7DBA-171D-9F76AB9F48FE}"/>
              </a:ext>
            </a:extLst>
          </p:cNvPr>
          <p:cNvSpPr>
            <a:spLocks noGrp="1"/>
          </p:cNvSpPr>
          <p:nvPr>
            <p:ph type="subTitle" idx="1"/>
          </p:nvPr>
        </p:nvSpPr>
        <p:spPr>
          <a:xfrm>
            <a:off x="3269226" y="5294523"/>
            <a:ext cx="5142272" cy="958646"/>
          </a:xfrm>
        </p:spPr>
        <p:txBody>
          <a:bodyPr/>
          <a:lstStyle/>
          <a:p>
            <a:r>
              <a:rPr lang="en-US" dirty="0">
                <a:latin typeface="+mj-lt"/>
              </a:rPr>
              <a:t>Akshay Manoj</a:t>
            </a:r>
          </a:p>
          <a:p>
            <a:r>
              <a:rPr lang="en-US" dirty="0">
                <a:latin typeface="+mj-lt"/>
              </a:rPr>
              <a:t>Data Analytics</a:t>
            </a:r>
            <a:endParaRPr lang="en-IN" dirty="0">
              <a:latin typeface="+mj-lt"/>
            </a:endParaRPr>
          </a:p>
        </p:txBody>
      </p:sp>
    </p:spTree>
    <p:extLst>
      <p:ext uri="{BB962C8B-B14F-4D97-AF65-F5344CB8AC3E}">
        <p14:creationId xmlns:p14="http://schemas.microsoft.com/office/powerpoint/2010/main" val="309313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DF3547F-A915-E252-36D4-ECF5295F50A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921" y="0"/>
            <a:ext cx="12190157" cy="6858000"/>
          </a:xfrm>
          <a:prstGeom prst="rect">
            <a:avLst/>
          </a:prstGeom>
        </p:spPr>
      </p:pic>
      <p:sp>
        <p:nvSpPr>
          <p:cNvPr id="2" name="Title 1">
            <a:extLst>
              <a:ext uri="{FF2B5EF4-FFF2-40B4-BE49-F238E27FC236}">
                <a16:creationId xmlns:a16="http://schemas.microsoft.com/office/drawing/2014/main" id="{EAD06428-036F-B3E5-C70D-B9CD244E42B9}"/>
              </a:ext>
            </a:extLst>
          </p:cNvPr>
          <p:cNvSpPr>
            <a:spLocks noGrp="1"/>
          </p:cNvSpPr>
          <p:nvPr>
            <p:ph type="title"/>
          </p:nvPr>
        </p:nvSpPr>
        <p:spPr>
          <a:xfrm>
            <a:off x="838200" y="387927"/>
            <a:ext cx="10515600" cy="1302761"/>
          </a:xfrm>
        </p:spPr>
        <p:txBody>
          <a:bodyPr/>
          <a:lstStyle/>
          <a:p>
            <a:r>
              <a:rPr lang="en-US" b="1" dirty="0">
                <a:solidFill>
                  <a:schemeClr val="bg2">
                    <a:lumMod val="75000"/>
                  </a:schemeClr>
                </a:solidFill>
              </a:rPr>
              <a:t>     </a:t>
            </a:r>
            <a:r>
              <a:rPr lang="en-US" b="1" spc="300" dirty="0">
                <a:solidFill>
                  <a:schemeClr val="bg2">
                    <a:lumMod val="75000"/>
                  </a:schemeClr>
                </a:solidFill>
              </a:rPr>
              <a:t>INTRODUCTION</a:t>
            </a:r>
            <a:endParaRPr lang="en-IN" b="1" spc="300" dirty="0">
              <a:solidFill>
                <a:schemeClr val="bg2">
                  <a:lumMod val="75000"/>
                </a:schemeClr>
              </a:solidFill>
            </a:endParaRPr>
          </a:p>
        </p:txBody>
      </p:sp>
      <p:sp>
        <p:nvSpPr>
          <p:cNvPr id="16" name="Rectangle 15">
            <a:extLst>
              <a:ext uri="{FF2B5EF4-FFF2-40B4-BE49-F238E27FC236}">
                <a16:creationId xmlns:a16="http://schemas.microsoft.com/office/drawing/2014/main" id="{C2BBE1E7-5428-A771-B822-DD1BB27DCB3E}"/>
              </a:ext>
            </a:extLst>
          </p:cNvPr>
          <p:cNvSpPr/>
          <p:nvPr/>
        </p:nvSpPr>
        <p:spPr>
          <a:xfrm>
            <a:off x="443345" y="1690688"/>
            <a:ext cx="7361382" cy="3890962"/>
          </a:xfrm>
          <a:prstGeom prst="rect">
            <a:avLst/>
          </a:prstGeom>
          <a:solidFill>
            <a:schemeClr val="bg2">
              <a:lumMod val="90000"/>
            </a:schemeClr>
          </a:solidFill>
          <a:ln>
            <a:solidFill>
              <a:schemeClr val="bg2">
                <a:lumMod val="90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DF91B6EC-154E-6F69-2F61-5E245EAA9743}"/>
              </a:ext>
            </a:extLst>
          </p:cNvPr>
          <p:cNvSpPr>
            <a:spLocks noGrp="1"/>
          </p:cNvSpPr>
          <p:nvPr>
            <p:ph idx="1"/>
          </p:nvPr>
        </p:nvSpPr>
        <p:spPr>
          <a:xfrm>
            <a:off x="443345" y="1825624"/>
            <a:ext cx="7361382" cy="5032376"/>
          </a:xfrm>
        </p:spPr>
        <p:txBody>
          <a:bodyPr>
            <a:normAutofit/>
          </a:bodyPr>
          <a:lstStyle/>
          <a:p>
            <a:pPr>
              <a:lnSpc>
                <a:spcPct val="100000"/>
              </a:lnSpc>
            </a:pPr>
            <a:r>
              <a:rPr lang="en-US" dirty="0">
                <a:solidFill>
                  <a:schemeClr val="tx1">
                    <a:lumMod val="95000"/>
                    <a:lumOff val="5000"/>
                  </a:schemeClr>
                </a:solidFill>
                <a:latin typeface="+mj-lt"/>
              </a:rPr>
              <a:t>This project utilizes machine learning to develop a crop prediction system that analyzes </a:t>
            </a:r>
            <a:r>
              <a:rPr lang="en-US" b="1" i="1" dirty="0">
                <a:solidFill>
                  <a:schemeClr val="tx1">
                    <a:lumMod val="95000"/>
                    <a:lumOff val="5000"/>
                  </a:schemeClr>
                </a:solidFill>
                <a:latin typeface="+mj-lt"/>
              </a:rPr>
              <a:t>soil composition</a:t>
            </a:r>
            <a:r>
              <a:rPr lang="en-US" dirty="0">
                <a:solidFill>
                  <a:schemeClr val="tx1">
                    <a:lumMod val="95000"/>
                    <a:lumOff val="5000"/>
                  </a:schemeClr>
                </a:solidFill>
                <a:latin typeface="+mj-lt"/>
              </a:rPr>
              <a:t>, </a:t>
            </a:r>
            <a:r>
              <a:rPr lang="en-US" b="1" i="1" dirty="0">
                <a:solidFill>
                  <a:schemeClr val="tx1">
                    <a:lumMod val="95000"/>
                    <a:lumOff val="5000"/>
                  </a:schemeClr>
                </a:solidFill>
                <a:latin typeface="+mj-lt"/>
              </a:rPr>
              <a:t>climate</a:t>
            </a:r>
            <a:r>
              <a:rPr lang="en-US" dirty="0">
                <a:solidFill>
                  <a:schemeClr val="tx1">
                    <a:lumMod val="95000"/>
                    <a:lumOff val="5000"/>
                  </a:schemeClr>
                </a:solidFill>
                <a:latin typeface="+mj-lt"/>
              </a:rPr>
              <a:t>, and </a:t>
            </a:r>
            <a:r>
              <a:rPr lang="en-US" b="1" i="1" dirty="0">
                <a:solidFill>
                  <a:schemeClr val="tx1">
                    <a:lumMod val="95000"/>
                    <a:lumOff val="5000"/>
                  </a:schemeClr>
                </a:solidFill>
                <a:latin typeface="+mj-lt"/>
              </a:rPr>
              <a:t>nutrient data</a:t>
            </a:r>
            <a:r>
              <a:rPr lang="en-US" i="1" dirty="0">
                <a:solidFill>
                  <a:schemeClr val="tx1">
                    <a:lumMod val="95000"/>
                    <a:lumOff val="5000"/>
                  </a:schemeClr>
                </a:solidFill>
                <a:latin typeface="+mj-lt"/>
              </a:rPr>
              <a:t> </a:t>
            </a:r>
            <a:r>
              <a:rPr lang="en-US" dirty="0">
                <a:solidFill>
                  <a:schemeClr val="tx1">
                    <a:lumMod val="95000"/>
                    <a:lumOff val="5000"/>
                  </a:schemeClr>
                </a:solidFill>
                <a:latin typeface="+mj-lt"/>
              </a:rPr>
              <a:t>to identify the most suitable crops. By providing data-driven insights, the model helps farmers </a:t>
            </a:r>
            <a:r>
              <a:rPr lang="en-US" b="1" i="1" dirty="0">
                <a:solidFill>
                  <a:schemeClr val="tx1">
                    <a:lumMod val="95000"/>
                    <a:lumOff val="5000"/>
                  </a:schemeClr>
                </a:solidFill>
                <a:latin typeface="+mj-lt"/>
              </a:rPr>
              <a:t>optimize yields</a:t>
            </a:r>
            <a:r>
              <a:rPr lang="en-US" dirty="0">
                <a:solidFill>
                  <a:schemeClr val="tx1">
                    <a:lumMod val="95000"/>
                    <a:lumOff val="5000"/>
                  </a:schemeClr>
                </a:solidFill>
                <a:latin typeface="+mj-lt"/>
              </a:rPr>
              <a:t>, </a:t>
            </a:r>
            <a:r>
              <a:rPr lang="en-US" b="1" i="1" dirty="0">
                <a:solidFill>
                  <a:schemeClr val="tx1">
                    <a:lumMod val="95000"/>
                    <a:lumOff val="5000"/>
                  </a:schemeClr>
                </a:solidFill>
                <a:latin typeface="+mj-lt"/>
              </a:rPr>
              <a:t>conserve resources</a:t>
            </a:r>
            <a:r>
              <a:rPr lang="en-US" dirty="0">
                <a:solidFill>
                  <a:schemeClr val="tx1">
                    <a:lumMod val="95000"/>
                    <a:lumOff val="5000"/>
                  </a:schemeClr>
                </a:solidFill>
                <a:latin typeface="+mj-lt"/>
              </a:rPr>
              <a:t>, and adapt to </a:t>
            </a:r>
            <a:r>
              <a:rPr lang="en-US" b="1" i="1" dirty="0">
                <a:solidFill>
                  <a:schemeClr val="tx1">
                    <a:lumMod val="95000"/>
                    <a:lumOff val="5000"/>
                  </a:schemeClr>
                </a:solidFill>
                <a:latin typeface="+mj-lt"/>
              </a:rPr>
              <a:t>climate challenges</a:t>
            </a:r>
            <a:r>
              <a:rPr lang="en-US" i="1" dirty="0">
                <a:solidFill>
                  <a:schemeClr val="tx1">
                    <a:lumMod val="95000"/>
                    <a:lumOff val="5000"/>
                  </a:schemeClr>
                </a:solidFill>
                <a:latin typeface="+mj-lt"/>
              </a:rPr>
              <a:t>, </a:t>
            </a:r>
            <a:r>
              <a:rPr lang="en-US" b="1" i="1" dirty="0">
                <a:solidFill>
                  <a:schemeClr val="tx1">
                    <a:lumMod val="95000"/>
                    <a:lumOff val="5000"/>
                  </a:schemeClr>
                </a:solidFill>
                <a:latin typeface="+mj-lt"/>
              </a:rPr>
              <a:t>promoting sustainable agriculture</a:t>
            </a:r>
            <a:r>
              <a:rPr lang="en-US" i="1" dirty="0">
                <a:solidFill>
                  <a:schemeClr val="tx1">
                    <a:lumMod val="95000"/>
                    <a:lumOff val="5000"/>
                  </a:schemeClr>
                </a:solidFill>
                <a:latin typeface="+mj-lt"/>
              </a:rPr>
              <a:t> </a:t>
            </a:r>
            <a:r>
              <a:rPr lang="en-US" dirty="0">
                <a:solidFill>
                  <a:schemeClr val="tx1">
                    <a:lumMod val="95000"/>
                    <a:lumOff val="5000"/>
                  </a:schemeClr>
                </a:solidFill>
                <a:latin typeface="+mj-lt"/>
              </a:rPr>
              <a:t>and </a:t>
            </a:r>
            <a:r>
              <a:rPr lang="en-US" b="1" i="1" dirty="0">
                <a:solidFill>
                  <a:schemeClr val="tx1">
                    <a:lumMod val="95000"/>
                    <a:lumOff val="5000"/>
                  </a:schemeClr>
                </a:solidFill>
                <a:latin typeface="+mj-lt"/>
              </a:rPr>
              <a:t>enhancing food security</a:t>
            </a:r>
            <a:r>
              <a:rPr lang="en-US" b="1" dirty="0">
                <a:solidFill>
                  <a:schemeClr val="tx1">
                    <a:lumMod val="95000"/>
                    <a:lumOff val="5000"/>
                  </a:schemeClr>
                </a:solidFill>
                <a:latin typeface="+mj-lt"/>
              </a:rPr>
              <a:t>.</a:t>
            </a:r>
            <a:endParaRPr lang="en-IN" b="1" dirty="0">
              <a:solidFill>
                <a:schemeClr val="tx1">
                  <a:lumMod val="95000"/>
                  <a:lumOff val="5000"/>
                </a:schemeClr>
              </a:solidFill>
              <a:latin typeface="+mj-lt"/>
            </a:endParaRPr>
          </a:p>
        </p:txBody>
      </p:sp>
    </p:spTree>
    <p:extLst>
      <p:ext uri="{BB962C8B-B14F-4D97-AF65-F5344CB8AC3E}">
        <p14:creationId xmlns:p14="http://schemas.microsoft.com/office/powerpoint/2010/main" val="415355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8FDF3E-F2AA-8C67-433D-51F7A1014D29}"/>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2981325"/>
          </a:xfrm>
          <a:prstGeom prst="rect">
            <a:avLst/>
          </a:prstGeom>
        </p:spPr>
      </p:pic>
      <p:sp>
        <p:nvSpPr>
          <p:cNvPr id="8" name="Rectangle 7">
            <a:extLst>
              <a:ext uri="{FF2B5EF4-FFF2-40B4-BE49-F238E27FC236}">
                <a16:creationId xmlns:a16="http://schemas.microsoft.com/office/drawing/2014/main" id="{EB61E19C-3069-1F01-B66B-872385378587}"/>
              </a:ext>
            </a:extLst>
          </p:cNvPr>
          <p:cNvSpPr/>
          <p:nvPr/>
        </p:nvSpPr>
        <p:spPr>
          <a:xfrm>
            <a:off x="866775" y="523874"/>
            <a:ext cx="3886200" cy="6334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1996A1D-A36C-ACF9-88DA-2133A1598F5E}"/>
              </a:ext>
            </a:extLst>
          </p:cNvPr>
          <p:cNvSpPr>
            <a:spLocks noGrp="1"/>
          </p:cNvSpPr>
          <p:nvPr>
            <p:ph type="title"/>
          </p:nvPr>
        </p:nvSpPr>
        <p:spPr>
          <a:xfrm>
            <a:off x="1123950" y="365125"/>
            <a:ext cx="10229850" cy="1325563"/>
          </a:xfrm>
        </p:spPr>
        <p:txBody>
          <a:bodyPr/>
          <a:lstStyle/>
          <a:p>
            <a:r>
              <a:rPr lang="en-US" b="1" spc="300" dirty="0"/>
              <a:t>FEATURES</a:t>
            </a:r>
            <a:endParaRPr lang="en-IN" b="1" spc="300" dirty="0"/>
          </a:p>
        </p:txBody>
      </p:sp>
      <p:sp>
        <p:nvSpPr>
          <p:cNvPr id="3" name="Content Placeholder 2">
            <a:extLst>
              <a:ext uri="{FF2B5EF4-FFF2-40B4-BE49-F238E27FC236}">
                <a16:creationId xmlns:a16="http://schemas.microsoft.com/office/drawing/2014/main" id="{394ABA4B-37F4-9060-0DD0-6E9C708DECCB}"/>
              </a:ext>
            </a:extLst>
          </p:cNvPr>
          <p:cNvSpPr>
            <a:spLocks noGrp="1"/>
          </p:cNvSpPr>
          <p:nvPr>
            <p:ph idx="1"/>
          </p:nvPr>
        </p:nvSpPr>
        <p:spPr>
          <a:xfrm>
            <a:off x="1123950" y="1825624"/>
            <a:ext cx="3629025" cy="4594225"/>
          </a:xfrm>
        </p:spPr>
        <p:txBody>
          <a:bodyPr/>
          <a:lstStyle/>
          <a:p>
            <a:pPr>
              <a:lnSpc>
                <a:spcPct val="100000"/>
              </a:lnSpc>
            </a:pPr>
            <a:r>
              <a:rPr lang="en-US" dirty="0">
                <a:latin typeface="+mj-lt"/>
              </a:rPr>
              <a:t>Nitrogen</a:t>
            </a:r>
          </a:p>
          <a:p>
            <a:pPr>
              <a:lnSpc>
                <a:spcPct val="100000"/>
              </a:lnSpc>
            </a:pPr>
            <a:r>
              <a:rPr lang="en-IN" dirty="0">
                <a:latin typeface="+mj-lt"/>
              </a:rPr>
              <a:t>Phosphorus</a:t>
            </a:r>
          </a:p>
          <a:p>
            <a:pPr>
              <a:lnSpc>
                <a:spcPct val="100000"/>
              </a:lnSpc>
            </a:pPr>
            <a:r>
              <a:rPr lang="en-IN" dirty="0">
                <a:latin typeface="+mj-lt"/>
              </a:rPr>
              <a:t>Potassium</a:t>
            </a:r>
          </a:p>
          <a:p>
            <a:pPr>
              <a:lnSpc>
                <a:spcPct val="100000"/>
              </a:lnSpc>
            </a:pPr>
            <a:r>
              <a:rPr lang="en-IN" dirty="0">
                <a:latin typeface="+mj-lt"/>
              </a:rPr>
              <a:t>Temperature</a:t>
            </a:r>
          </a:p>
          <a:p>
            <a:pPr>
              <a:lnSpc>
                <a:spcPct val="100000"/>
              </a:lnSpc>
            </a:pPr>
            <a:r>
              <a:rPr lang="en-IN" dirty="0">
                <a:latin typeface="+mj-lt"/>
              </a:rPr>
              <a:t>Humidity</a:t>
            </a:r>
          </a:p>
          <a:p>
            <a:pPr>
              <a:lnSpc>
                <a:spcPct val="100000"/>
              </a:lnSpc>
            </a:pPr>
            <a:r>
              <a:rPr lang="en-IN" dirty="0">
                <a:latin typeface="+mj-lt"/>
              </a:rPr>
              <a:t>pH_Value</a:t>
            </a:r>
          </a:p>
          <a:p>
            <a:pPr>
              <a:lnSpc>
                <a:spcPct val="100000"/>
              </a:lnSpc>
            </a:pPr>
            <a:r>
              <a:rPr lang="en-IN" dirty="0">
                <a:latin typeface="+mj-lt"/>
              </a:rPr>
              <a:t>Rainfall</a:t>
            </a:r>
          </a:p>
          <a:p>
            <a:pPr>
              <a:lnSpc>
                <a:spcPct val="100000"/>
              </a:lnSpc>
            </a:pPr>
            <a:endParaRPr lang="en-IN" dirty="0"/>
          </a:p>
          <a:p>
            <a:pPr>
              <a:lnSpc>
                <a:spcPct val="100000"/>
              </a:lnSpc>
            </a:pPr>
            <a:endParaRPr lang="en-IN" dirty="0"/>
          </a:p>
          <a:p>
            <a:pPr>
              <a:lnSpc>
                <a:spcPct val="100000"/>
              </a:lnSpc>
            </a:pPr>
            <a:endParaRPr lang="en-IN" dirty="0"/>
          </a:p>
        </p:txBody>
      </p:sp>
    </p:spTree>
    <p:extLst>
      <p:ext uri="{BB962C8B-B14F-4D97-AF65-F5344CB8AC3E}">
        <p14:creationId xmlns:p14="http://schemas.microsoft.com/office/powerpoint/2010/main" val="61508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47D1-9044-5FD7-0590-C4BB36B3599B}"/>
              </a:ext>
            </a:extLst>
          </p:cNvPr>
          <p:cNvSpPr>
            <a:spLocks noGrp="1"/>
          </p:cNvSpPr>
          <p:nvPr>
            <p:ph type="title"/>
          </p:nvPr>
        </p:nvSpPr>
        <p:spPr/>
        <p:txBody>
          <a:bodyPr/>
          <a:lstStyle/>
          <a:p>
            <a:r>
              <a:rPr lang="en-US" b="1" spc="300" dirty="0"/>
              <a:t>TARGET VALUE</a:t>
            </a:r>
            <a:endParaRPr lang="en-IN" b="1" spc="300" dirty="0"/>
          </a:p>
        </p:txBody>
      </p:sp>
      <p:sp>
        <p:nvSpPr>
          <p:cNvPr id="3" name="Content Placeholder 2">
            <a:extLst>
              <a:ext uri="{FF2B5EF4-FFF2-40B4-BE49-F238E27FC236}">
                <a16:creationId xmlns:a16="http://schemas.microsoft.com/office/drawing/2014/main" id="{2173F638-98B3-1BA8-D5A5-3F9AE96C15A8}"/>
              </a:ext>
            </a:extLst>
          </p:cNvPr>
          <p:cNvSpPr>
            <a:spLocks noGrp="1"/>
          </p:cNvSpPr>
          <p:nvPr>
            <p:ph idx="1"/>
          </p:nvPr>
        </p:nvSpPr>
        <p:spPr>
          <a:xfrm>
            <a:off x="438150" y="1690687"/>
            <a:ext cx="6391276" cy="4491037"/>
          </a:xfrm>
        </p:spPr>
        <p:txBody>
          <a:bodyPr/>
          <a:lstStyle/>
          <a:p>
            <a:pPr>
              <a:lnSpc>
                <a:spcPct val="100000"/>
              </a:lnSpc>
            </a:pPr>
            <a:r>
              <a:rPr lang="en-US" dirty="0">
                <a:latin typeface="+mj-lt"/>
              </a:rPr>
              <a:t>CROP : The target value ‘</a:t>
            </a:r>
            <a:r>
              <a:rPr lang="en-US" b="1" i="1" dirty="0">
                <a:latin typeface="+mj-lt"/>
              </a:rPr>
              <a:t>Crop</a:t>
            </a:r>
            <a:r>
              <a:rPr lang="en-US" i="1" dirty="0">
                <a:latin typeface="+mj-lt"/>
              </a:rPr>
              <a:t>’</a:t>
            </a:r>
            <a:r>
              <a:rPr lang="en-US" dirty="0">
                <a:latin typeface="+mj-lt"/>
              </a:rPr>
              <a:t> was chosen because the primary objective of this project is to predict the most suitable crop for given </a:t>
            </a:r>
            <a:r>
              <a:rPr lang="en-US" b="1" i="1" dirty="0">
                <a:latin typeface="+mj-lt"/>
              </a:rPr>
              <a:t>soil and environmental conditions</a:t>
            </a:r>
            <a:r>
              <a:rPr lang="en-US" dirty="0">
                <a:latin typeface="+mj-lt"/>
              </a:rPr>
              <a:t>, making it the critical output for enabling data-driven </a:t>
            </a:r>
            <a:r>
              <a:rPr lang="en-US" b="1" i="1" dirty="0">
                <a:latin typeface="+mj-lt"/>
              </a:rPr>
              <a:t>agricultural decisions</a:t>
            </a:r>
            <a:r>
              <a:rPr lang="en-US" dirty="0">
                <a:latin typeface="+mj-lt"/>
              </a:rPr>
              <a:t>.</a:t>
            </a:r>
            <a:endParaRPr lang="en-IN" dirty="0">
              <a:latin typeface="+mj-lt"/>
            </a:endParaRPr>
          </a:p>
        </p:txBody>
      </p:sp>
      <p:sp>
        <p:nvSpPr>
          <p:cNvPr id="6" name="Rectangle 5">
            <a:extLst>
              <a:ext uri="{FF2B5EF4-FFF2-40B4-BE49-F238E27FC236}">
                <a16:creationId xmlns:a16="http://schemas.microsoft.com/office/drawing/2014/main" id="{DB20BA49-4307-4CE2-C8D5-605D72BC9EE1}"/>
              </a:ext>
            </a:extLst>
          </p:cNvPr>
          <p:cNvSpPr/>
          <p:nvPr/>
        </p:nvSpPr>
        <p:spPr>
          <a:xfrm>
            <a:off x="9144000" y="0"/>
            <a:ext cx="3047999" cy="6858000"/>
          </a:xfrm>
          <a:prstGeom prst="rect">
            <a:avLst/>
          </a:prstGeom>
          <a:solidFill>
            <a:schemeClr val="accent3">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BFE47C59-39F9-87BE-D4CB-567D147694D9}"/>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50842" y="2055813"/>
            <a:ext cx="4843463" cy="322897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19577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442-0E26-3919-522A-AB343BFB5BBB}"/>
              </a:ext>
            </a:extLst>
          </p:cNvPr>
          <p:cNvSpPr>
            <a:spLocks noGrp="1"/>
          </p:cNvSpPr>
          <p:nvPr>
            <p:ph type="title"/>
          </p:nvPr>
        </p:nvSpPr>
        <p:spPr>
          <a:xfrm>
            <a:off x="578395" y="152689"/>
            <a:ext cx="3114963" cy="1198564"/>
          </a:xfrm>
        </p:spPr>
        <p:txBody>
          <a:bodyPr/>
          <a:lstStyle/>
          <a:p>
            <a:r>
              <a:rPr lang="en-US" b="1" spc="300" dirty="0"/>
              <a:t>DATASET:</a:t>
            </a:r>
            <a:endParaRPr lang="en-IN" b="1" spc="300" dirty="0"/>
          </a:p>
        </p:txBody>
      </p:sp>
      <p:sp>
        <p:nvSpPr>
          <p:cNvPr id="3" name="Rectangle 2">
            <a:extLst>
              <a:ext uri="{FF2B5EF4-FFF2-40B4-BE49-F238E27FC236}">
                <a16:creationId xmlns:a16="http://schemas.microsoft.com/office/drawing/2014/main" id="{946656CD-5BC4-FD69-C511-6C3C4F3B695B}"/>
              </a:ext>
            </a:extLst>
          </p:cNvPr>
          <p:cNvSpPr/>
          <p:nvPr/>
        </p:nvSpPr>
        <p:spPr>
          <a:xfrm>
            <a:off x="652285" y="1351252"/>
            <a:ext cx="11109102" cy="5160384"/>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Content Placeholder 8">
            <a:extLst>
              <a:ext uri="{FF2B5EF4-FFF2-40B4-BE49-F238E27FC236}">
                <a16:creationId xmlns:a16="http://schemas.microsoft.com/office/drawing/2014/main" id="{EA877B88-EA0D-F0F6-B1EA-F19086D5D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285" y="1351252"/>
            <a:ext cx="11109102" cy="5160384"/>
          </a:xfrm>
        </p:spPr>
      </p:pic>
    </p:spTree>
    <p:extLst>
      <p:ext uri="{BB962C8B-B14F-4D97-AF65-F5344CB8AC3E}">
        <p14:creationId xmlns:p14="http://schemas.microsoft.com/office/powerpoint/2010/main" val="134414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C1D498-12A9-4470-9AA7-659BF8E84B4D}"/>
              </a:ext>
            </a:extLst>
          </p:cNvPr>
          <p:cNvSpPr/>
          <p:nvPr/>
        </p:nvSpPr>
        <p:spPr>
          <a:xfrm>
            <a:off x="0" y="0"/>
            <a:ext cx="12192000" cy="685800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E73A011-BF8F-7CB1-6C06-392637BB4A2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054510" y="544661"/>
            <a:ext cx="9672483" cy="5768678"/>
          </a:xfrm>
          <a:prstGeom prst="rect">
            <a:avLst/>
          </a:prstGeom>
          <a:ln>
            <a:noFill/>
          </a:ln>
          <a:effectLst>
            <a:softEdge rad="112500"/>
          </a:effectLst>
        </p:spPr>
      </p:pic>
      <p:sp>
        <p:nvSpPr>
          <p:cNvPr id="2" name="Title 1">
            <a:extLst>
              <a:ext uri="{FF2B5EF4-FFF2-40B4-BE49-F238E27FC236}">
                <a16:creationId xmlns:a16="http://schemas.microsoft.com/office/drawing/2014/main" id="{140470E7-5775-F226-A663-A96332803310}"/>
              </a:ext>
            </a:extLst>
          </p:cNvPr>
          <p:cNvSpPr>
            <a:spLocks noGrp="1"/>
          </p:cNvSpPr>
          <p:nvPr>
            <p:ph type="title"/>
          </p:nvPr>
        </p:nvSpPr>
        <p:spPr/>
        <p:txBody>
          <a:bodyPr/>
          <a:lstStyle/>
          <a:p>
            <a:pPr algn="ctr"/>
            <a:r>
              <a:rPr lang="en-US" b="1" spc="300" dirty="0"/>
              <a:t>MODEL</a:t>
            </a:r>
            <a:endParaRPr lang="en-IN" b="1" spc="300" dirty="0"/>
          </a:p>
        </p:txBody>
      </p:sp>
      <p:sp>
        <p:nvSpPr>
          <p:cNvPr id="3" name="Content Placeholder 2">
            <a:extLst>
              <a:ext uri="{FF2B5EF4-FFF2-40B4-BE49-F238E27FC236}">
                <a16:creationId xmlns:a16="http://schemas.microsoft.com/office/drawing/2014/main" id="{5CCEACB5-B506-828C-45D4-F5545E92ED52}"/>
              </a:ext>
            </a:extLst>
          </p:cNvPr>
          <p:cNvSpPr>
            <a:spLocks noGrp="1"/>
          </p:cNvSpPr>
          <p:nvPr>
            <p:ph idx="1"/>
          </p:nvPr>
        </p:nvSpPr>
        <p:spPr>
          <a:xfrm>
            <a:off x="838200" y="1825624"/>
            <a:ext cx="10813026" cy="4820981"/>
          </a:xfrm>
        </p:spPr>
        <p:txBody>
          <a:bodyPr/>
          <a:lstStyle/>
          <a:p>
            <a:r>
              <a:rPr lang="en-US" sz="2850" b="1" spc="300" dirty="0">
                <a:latin typeface="+mj-lt"/>
              </a:rPr>
              <a:t>Random Forest Classifier: It’s a supervised learning algorithm in machine learning that combines multiple decision trees to predict classified values. Its’s of 2 types Binary Classifier and Multi-Class Classifier. It's a type of ensemble learning method that improves the accuracy and stability of predictions. Multiple decision trees are trained on random subsets of the training data. Each decision tree predicts the target variable. The predictions from individual trees are combined to produce the final prediction.</a:t>
            </a:r>
          </a:p>
          <a:p>
            <a:pPr marL="0" indent="0" algn="ctr">
              <a:buNone/>
            </a:pPr>
            <a:endParaRPr lang="en-IN" spc="300" dirty="0"/>
          </a:p>
        </p:txBody>
      </p:sp>
    </p:spTree>
    <p:extLst>
      <p:ext uri="{BB962C8B-B14F-4D97-AF65-F5344CB8AC3E}">
        <p14:creationId xmlns:p14="http://schemas.microsoft.com/office/powerpoint/2010/main" val="109550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78B211-CA0F-C398-0B56-F0AF5EFC33BE}"/>
              </a:ext>
            </a:extLst>
          </p:cNvPr>
          <p:cNvSpPr/>
          <p:nvPr/>
        </p:nvSpPr>
        <p:spPr>
          <a:xfrm>
            <a:off x="422787" y="0"/>
            <a:ext cx="5053781" cy="6762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FE572DE-4394-C94E-6AA3-BDD3B563DD2F}"/>
              </a:ext>
            </a:extLst>
          </p:cNvPr>
          <p:cNvSpPr>
            <a:spLocks noGrp="1"/>
          </p:cNvSpPr>
          <p:nvPr>
            <p:ph type="title"/>
          </p:nvPr>
        </p:nvSpPr>
        <p:spPr>
          <a:xfrm>
            <a:off x="204019" y="123826"/>
            <a:ext cx="5053781" cy="1006884"/>
          </a:xfrm>
        </p:spPr>
        <p:txBody>
          <a:bodyPr>
            <a:normAutofit fontScale="90000"/>
          </a:bodyPr>
          <a:lstStyle/>
          <a:p>
            <a:r>
              <a:rPr lang="en-US" b="1" spc="300" dirty="0"/>
              <a:t>APPLICATIONS:</a:t>
            </a:r>
            <a:br>
              <a:rPr lang="en-US" b="1" spc="300" dirty="0"/>
            </a:br>
            <a:endParaRPr lang="en-IN" b="1" spc="300" dirty="0"/>
          </a:p>
        </p:txBody>
      </p:sp>
      <p:sp>
        <p:nvSpPr>
          <p:cNvPr id="10" name="Content Placeholder 9">
            <a:extLst>
              <a:ext uri="{FF2B5EF4-FFF2-40B4-BE49-F238E27FC236}">
                <a16:creationId xmlns:a16="http://schemas.microsoft.com/office/drawing/2014/main" id="{F8CA9B94-6771-A2D6-FFC7-820E96D04DF9}"/>
              </a:ext>
            </a:extLst>
          </p:cNvPr>
          <p:cNvSpPr>
            <a:spLocks noGrp="1"/>
          </p:cNvSpPr>
          <p:nvPr>
            <p:ph idx="1"/>
          </p:nvPr>
        </p:nvSpPr>
        <p:spPr>
          <a:xfrm>
            <a:off x="1" y="676275"/>
            <a:ext cx="8420100" cy="6171893"/>
          </a:xfrm>
        </p:spPr>
        <p:txBody>
          <a:bodyPr>
            <a:noAutofit/>
          </a:bodyPr>
          <a:lstStyle/>
          <a:p>
            <a:pPr>
              <a:lnSpc>
                <a:spcPct val="100000"/>
              </a:lnSpc>
            </a:pPr>
            <a:r>
              <a:rPr lang="en-US" sz="1750" b="1" dirty="0">
                <a:latin typeface="+mj-lt"/>
              </a:rPr>
              <a:t>Crop Recommendation System </a:t>
            </a:r>
            <a:r>
              <a:rPr lang="en-US" sz="1750" dirty="0">
                <a:latin typeface="+mj-lt"/>
              </a:rPr>
              <a:t>: The most suitable crop to plant based on the provided environmental, soil, and climate conditions ,so that it could guide farmers in making data-driven decisions to optimize yield.</a:t>
            </a:r>
          </a:p>
          <a:p>
            <a:pPr>
              <a:lnSpc>
                <a:spcPct val="100000"/>
              </a:lnSpc>
            </a:pPr>
            <a:r>
              <a:rPr lang="en-IN" sz="1750" b="1" dirty="0">
                <a:latin typeface="+mj-lt"/>
              </a:rPr>
              <a:t>Precision Agriculture</a:t>
            </a:r>
            <a:r>
              <a:rPr lang="en-IN" sz="1750" dirty="0">
                <a:latin typeface="+mj-lt"/>
              </a:rPr>
              <a:t>:</a:t>
            </a:r>
            <a:r>
              <a:rPr lang="en-US" sz="1750" dirty="0">
                <a:latin typeface="+mj-lt"/>
              </a:rPr>
              <a:t> Analyzing soil nutrients, pH levels, and climate enables precise decision-making regarding crop rotation and soil treatment, enhancing sustainability and productivity. </a:t>
            </a:r>
          </a:p>
          <a:p>
            <a:pPr>
              <a:lnSpc>
                <a:spcPct val="100000"/>
              </a:lnSpc>
            </a:pPr>
            <a:r>
              <a:rPr lang="en-IN" sz="1750" b="1" dirty="0">
                <a:latin typeface="+mj-lt"/>
              </a:rPr>
              <a:t>Optimized Resource Allocation:</a:t>
            </a:r>
            <a:r>
              <a:rPr lang="en-US" sz="1750" dirty="0">
                <a:latin typeface="+mj-lt"/>
              </a:rPr>
              <a:t> Recommendations lead to efficient allocation of resources like water, fertilizers, and pesticides, reducing excess usage, cutting costs, and minimizing environmental impact. </a:t>
            </a:r>
          </a:p>
          <a:p>
            <a:pPr>
              <a:lnSpc>
                <a:spcPct val="100000"/>
              </a:lnSpc>
            </a:pPr>
            <a:r>
              <a:rPr lang="en-IN" sz="1750" b="1" dirty="0">
                <a:latin typeface="+mj-lt"/>
              </a:rPr>
              <a:t>Climate Adaptation</a:t>
            </a:r>
            <a:r>
              <a:rPr lang="en-IN" sz="1750" dirty="0">
                <a:latin typeface="+mj-lt"/>
              </a:rPr>
              <a:t>:</a:t>
            </a:r>
            <a:r>
              <a:rPr lang="en-US" sz="1750" dirty="0">
                <a:latin typeface="+mj-lt"/>
              </a:rPr>
              <a:t> Supports farmers in adapting to climate change by recommending resilient crop varieties suited to various climate scenarios.</a:t>
            </a:r>
          </a:p>
          <a:p>
            <a:pPr>
              <a:lnSpc>
                <a:spcPct val="100000"/>
              </a:lnSpc>
            </a:pPr>
            <a:r>
              <a:rPr lang="en-IN" sz="1750" b="1" dirty="0">
                <a:latin typeface="+mj-lt"/>
              </a:rPr>
              <a:t>Yield Prediction and Planning:</a:t>
            </a:r>
            <a:r>
              <a:rPr lang="en-US" sz="1750" b="1" dirty="0">
                <a:latin typeface="+mj-lt"/>
              </a:rPr>
              <a:t> </a:t>
            </a:r>
            <a:r>
              <a:rPr lang="en-US" sz="1750" dirty="0">
                <a:latin typeface="+mj-lt"/>
              </a:rPr>
              <a:t>Knowing which crops are more likely to succeed under given conditions can aid in yield planning, helping to meet demand and prevent potential food shortages.</a:t>
            </a:r>
            <a:endParaRPr lang="en-IN" sz="1750" dirty="0">
              <a:latin typeface="+mj-lt"/>
            </a:endParaRPr>
          </a:p>
          <a:p>
            <a:pPr>
              <a:lnSpc>
                <a:spcPct val="100000"/>
              </a:lnSpc>
            </a:pPr>
            <a:r>
              <a:rPr lang="en-IN" sz="1750" b="1" dirty="0">
                <a:latin typeface="+mj-lt"/>
              </a:rPr>
              <a:t>Sustainable Land Use Planning</a:t>
            </a:r>
            <a:r>
              <a:rPr lang="en-IN" sz="1750" dirty="0">
                <a:latin typeface="+mj-lt"/>
              </a:rPr>
              <a:t>: </a:t>
            </a:r>
            <a:r>
              <a:rPr lang="en-US" sz="1750" dirty="0">
                <a:latin typeface="+mj-lt"/>
              </a:rPr>
              <a:t>Land use decisions on a regional scale, guiding policymakers to recommend appropriate crops for specific soil and climate conditions across various areas</a:t>
            </a:r>
          </a:p>
          <a:p>
            <a:pPr>
              <a:lnSpc>
                <a:spcPct val="100000"/>
              </a:lnSpc>
            </a:pPr>
            <a:r>
              <a:rPr lang="en-US" sz="1750" b="1" dirty="0">
                <a:latin typeface="+mj-lt"/>
              </a:rPr>
              <a:t>Crop Switching Strategy:</a:t>
            </a:r>
            <a:r>
              <a:rPr lang="en-US" sz="1750" dirty="0">
                <a:latin typeface="+mj-lt"/>
              </a:rPr>
              <a:t> Help farmers adapt to seasonal or market demands.</a:t>
            </a:r>
          </a:p>
          <a:p>
            <a:pPr>
              <a:lnSpc>
                <a:spcPct val="100000"/>
              </a:lnSpc>
            </a:pPr>
            <a:r>
              <a:rPr lang="en-US" sz="1750" dirty="0">
                <a:latin typeface="+mj-lt"/>
              </a:rPr>
              <a:t> </a:t>
            </a:r>
            <a:r>
              <a:rPr lang="en-US" sz="1750" b="1" dirty="0">
                <a:latin typeface="+mj-lt"/>
              </a:rPr>
              <a:t>Multi-Target Crop Prediction: </a:t>
            </a:r>
            <a:r>
              <a:rPr lang="en-US" sz="1750" dirty="0">
                <a:latin typeface="+mj-lt"/>
              </a:rPr>
              <a:t>Simultaneously predict crop type and yield quantity.</a:t>
            </a:r>
            <a:endParaRPr lang="en-IN" sz="1750" dirty="0">
              <a:latin typeface="+mj-lt"/>
            </a:endParaRPr>
          </a:p>
          <a:p>
            <a:pPr>
              <a:lnSpc>
                <a:spcPct val="100000"/>
              </a:lnSpc>
            </a:pPr>
            <a:endParaRPr lang="en-US" sz="1600" dirty="0">
              <a:latin typeface="+mj-lt"/>
            </a:endParaRPr>
          </a:p>
        </p:txBody>
      </p:sp>
      <p:pic>
        <p:nvPicPr>
          <p:cNvPr id="12" name="Picture 11">
            <a:extLst>
              <a:ext uri="{FF2B5EF4-FFF2-40B4-BE49-F238E27FC236}">
                <a16:creationId xmlns:a16="http://schemas.microsoft.com/office/drawing/2014/main" id="{6A5A6A67-030A-F352-9407-51EACCB07A5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420101" y="0"/>
            <a:ext cx="3771898"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125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484F7B-7F2C-CE08-F579-91BD9F0F286C}"/>
              </a:ext>
            </a:extLst>
          </p:cNvPr>
          <p:cNvSpPr/>
          <p:nvPr/>
        </p:nvSpPr>
        <p:spPr>
          <a:xfrm>
            <a:off x="8801100" y="0"/>
            <a:ext cx="3390900" cy="685800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AA72EF23-D7ED-714E-DF34-F1D8ACFBDD7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6381751" y="3070226"/>
            <a:ext cx="5143500" cy="3476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a:extLst>
              <a:ext uri="{FF2B5EF4-FFF2-40B4-BE49-F238E27FC236}">
                <a16:creationId xmlns:a16="http://schemas.microsoft.com/office/drawing/2014/main" id="{1D71F0F6-5D88-1AEA-27B0-0B5CE1A4E42C}"/>
              </a:ext>
            </a:extLst>
          </p:cNvPr>
          <p:cNvSpPr>
            <a:spLocks noGrp="1"/>
          </p:cNvSpPr>
          <p:nvPr>
            <p:ph type="title"/>
          </p:nvPr>
        </p:nvSpPr>
        <p:spPr>
          <a:xfrm>
            <a:off x="647701" y="571500"/>
            <a:ext cx="7229476" cy="1325563"/>
          </a:xfrm>
        </p:spPr>
        <p:txBody>
          <a:bodyPr/>
          <a:lstStyle/>
          <a:p>
            <a:r>
              <a:rPr lang="en-US" b="1" spc="300" dirty="0"/>
              <a:t>CONCLUSION:</a:t>
            </a:r>
            <a:endParaRPr lang="en-IN" b="1" spc="300" dirty="0"/>
          </a:p>
        </p:txBody>
      </p:sp>
      <p:sp>
        <p:nvSpPr>
          <p:cNvPr id="3" name="Content Placeholder 2">
            <a:extLst>
              <a:ext uri="{FF2B5EF4-FFF2-40B4-BE49-F238E27FC236}">
                <a16:creationId xmlns:a16="http://schemas.microsoft.com/office/drawing/2014/main" id="{601B4706-2285-FD5D-3406-975AB0769E7F}"/>
              </a:ext>
            </a:extLst>
          </p:cNvPr>
          <p:cNvSpPr>
            <a:spLocks noGrp="1"/>
          </p:cNvSpPr>
          <p:nvPr>
            <p:ph idx="1"/>
          </p:nvPr>
        </p:nvSpPr>
        <p:spPr>
          <a:xfrm>
            <a:off x="323850" y="1897063"/>
            <a:ext cx="7229475" cy="3719512"/>
          </a:xfrm>
        </p:spPr>
        <p:txBody>
          <a:bodyPr>
            <a:normAutofit fontScale="92500"/>
          </a:bodyPr>
          <a:lstStyle/>
          <a:p>
            <a:r>
              <a:rPr lang="en-US" dirty="0">
                <a:latin typeface="+mj-lt"/>
              </a:rPr>
              <a:t>This project has shown how machine learning can drive sustainable and efficient agriculture through targeted crop recommendations. </a:t>
            </a:r>
            <a:r>
              <a:rPr lang="en-US" b="1" i="1" dirty="0">
                <a:latin typeface="+mj-lt"/>
              </a:rPr>
              <a:t>By analyzing environmental</a:t>
            </a:r>
            <a:r>
              <a:rPr lang="en-US" dirty="0">
                <a:latin typeface="+mj-lt"/>
              </a:rPr>
              <a:t> and </a:t>
            </a:r>
            <a:r>
              <a:rPr lang="en-US" b="1" i="1" dirty="0">
                <a:latin typeface="+mj-lt"/>
              </a:rPr>
              <a:t>soil data</a:t>
            </a:r>
            <a:r>
              <a:rPr lang="en-US" dirty="0">
                <a:latin typeface="+mj-lt"/>
              </a:rPr>
              <a:t>, the </a:t>
            </a:r>
            <a:r>
              <a:rPr lang="en-US" b="1" i="1" dirty="0">
                <a:latin typeface="+mj-lt"/>
              </a:rPr>
              <a:t>model enables precise crop selection, optimizing yield</a:t>
            </a:r>
            <a:r>
              <a:rPr lang="en-US" dirty="0">
                <a:latin typeface="+mj-lt"/>
              </a:rPr>
              <a:t> and </a:t>
            </a:r>
            <a:r>
              <a:rPr lang="en-US" b="1" i="1" dirty="0">
                <a:latin typeface="+mj-lt"/>
              </a:rPr>
              <a:t>resource use while supporting resilience to climate changes</a:t>
            </a:r>
            <a:r>
              <a:rPr lang="en-US" dirty="0">
                <a:latin typeface="+mj-lt"/>
              </a:rPr>
              <a:t>. Such data-driven insights not only </a:t>
            </a:r>
            <a:r>
              <a:rPr lang="en-US" b="1" i="1" dirty="0">
                <a:latin typeface="+mj-lt"/>
              </a:rPr>
              <a:t>help farmers increase productivity </a:t>
            </a:r>
            <a:r>
              <a:rPr lang="en-US" dirty="0">
                <a:latin typeface="+mj-lt"/>
              </a:rPr>
              <a:t>but </a:t>
            </a:r>
            <a:r>
              <a:rPr lang="en-US" b="1" i="1" dirty="0">
                <a:latin typeface="+mj-lt"/>
              </a:rPr>
              <a:t>also foster sustainable practices that benefit both the economy and the environment.</a:t>
            </a:r>
            <a:endParaRPr lang="en-IN" b="1" i="1" dirty="0">
              <a:latin typeface="+mj-lt"/>
            </a:endParaRPr>
          </a:p>
        </p:txBody>
      </p:sp>
    </p:spTree>
    <p:extLst>
      <p:ext uri="{BB962C8B-B14F-4D97-AF65-F5344CB8AC3E}">
        <p14:creationId xmlns:p14="http://schemas.microsoft.com/office/powerpoint/2010/main" val="594285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EE9ACA-E0A1-E164-D968-FCB5A1169253}"/>
              </a:ext>
            </a:extLst>
          </p:cNvPr>
          <p:cNvSpPr txBox="1"/>
          <p:nvPr/>
        </p:nvSpPr>
        <p:spPr>
          <a:xfrm>
            <a:off x="2466975" y="2971799"/>
            <a:ext cx="6524625" cy="1015663"/>
          </a:xfrm>
          <a:prstGeom prst="rect">
            <a:avLst/>
          </a:prstGeom>
          <a:noFill/>
        </p:spPr>
        <p:txBody>
          <a:bodyPr wrap="square" rtlCol="0">
            <a:spAutoFit/>
          </a:bodyPr>
          <a:lstStyle/>
          <a:p>
            <a:pPr algn="ctr"/>
            <a:r>
              <a:rPr lang="en-US" sz="6000" b="1" spc="600" dirty="0"/>
              <a:t> THANK  YOU.</a:t>
            </a:r>
            <a:endParaRPr lang="en-IN" sz="6000" b="1" spc="600" dirty="0"/>
          </a:p>
        </p:txBody>
      </p:sp>
    </p:spTree>
    <p:extLst>
      <p:ext uri="{BB962C8B-B14F-4D97-AF65-F5344CB8AC3E}">
        <p14:creationId xmlns:p14="http://schemas.microsoft.com/office/powerpoint/2010/main" val="219286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903</TotalTime>
  <Words>482</Words>
  <Application>Microsoft Office PowerPoint</Application>
  <PresentationFormat>Widescreen</PresentationFormat>
  <Paragraphs>32</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CROP PREDICTION</vt:lpstr>
      <vt:lpstr>     INTRODUCTION</vt:lpstr>
      <vt:lpstr>FEATURES</vt:lpstr>
      <vt:lpstr>TARGET VALUE</vt:lpstr>
      <vt:lpstr>DATASET:</vt:lpstr>
      <vt:lpstr>MODEL</vt:lpstr>
      <vt:lpstr>APPLICATIONS: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Manoj</dc:creator>
  <cp:lastModifiedBy>Akshay Manoj</cp:lastModifiedBy>
  <cp:revision>17</cp:revision>
  <dcterms:created xsi:type="dcterms:W3CDTF">2024-11-15T09:31:08Z</dcterms:created>
  <dcterms:modified xsi:type="dcterms:W3CDTF">2024-12-02T17:57:32Z</dcterms:modified>
</cp:coreProperties>
</file>